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7" r:id="rId3"/>
    <p:sldId id="258" r:id="rId4"/>
    <p:sldId id="262" r:id="rId5"/>
    <p:sldId id="263" r:id="rId6"/>
    <p:sldId id="265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8" d="100"/>
          <a:sy n="48" d="100"/>
        </p:scale>
        <p:origin x="-96" y="-10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17A54-5676-4139-B9AF-7C834978170E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4BC85-E9D0-4194-8C09-6EAFCCFC0022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5457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64175" cy="409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68537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873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559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606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5942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268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092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117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096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615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8771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135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D5BDD-F379-4983-A35D-ED8C959F1E03}" type="datetimeFigureOut">
              <a:rPr lang="de-AT" smtClean="0"/>
              <a:t>11.07.2018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E87AE-278E-46A6-81D7-6A123EE8458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272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15"/>
          <a:stretch/>
        </p:blipFill>
        <p:spPr>
          <a:xfrm>
            <a:off x="1523999" y="1"/>
            <a:ext cx="9346224" cy="6858000"/>
          </a:xfrm>
          <a:prstGeom prst="rect">
            <a:avLst/>
          </a:prstGeom>
        </p:spPr>
      </p:pic>
      <p:sp>
        <p:nvSpPr>
          <p:cNvPr id="3" name="Titel 1"/>
          <p:cNvSpPr txBox="1">
            <a:spLocks noGrp="1"/>
          </p:cNvSpPr>
          <p:nvPr>
            <p:ph type="ctrTitle"/>
          </p:nvPr>
        </p:nvSpPr>
        <p:spPr>
          <a:xfrm>
            <a:off x="1524000" y="338340"/>
            <a:ext cx="9346224" cy="1749253"/>
          </a:xfrm>
          <a:solidFill>
            <a:schemeClr val="accent2">
              <a:lumMod val="75000"/>
              <a:alpha val="50196"/>
            </a:schemeClr>
          </a:solidFill>
        </p:spPr>
        <p:txBody>
          <a:bodyPr anchor="ctr">
            <a:noAutofit/>
          </a:bodyPr>
          <a:lstStyle/>
          <a:p>
            <a:pPr lvl="0"/>
            <a:r>
              <a:rPr lang="de-DE" sz="3600" b="1" dirty="0" err="1" smtClean="0">
                <a:solidFill>
                  <a:schemeClr val="bg1"/>
                </a:solidFill>
              </a:rPr>
              <a:t>Local</a:t>
            </a:r>
            <a:r>
              <a:rPr lang="de-DE" sz="3600" b="1" dirty="0" smtClean="0">
                <a:solidFill>
                  <a:schemeClr val="bg1"/>
                </a:solidFill>
              </a:rPr>
              <a:t> Agenda 21 in Vienna</a:t>
            </a:r>
            <a:br>
              <a:rPr lang="de-DE" sz="3600" b="1" dirty="0" smtClean="0">
                <a:solidFill>
                  <a:schemeClr val="bg1"/>
                </a:solidFill>
              </a:rPr>
            </a:br>
            <a:r>
              <a:rPr lang="de-DE" sz="3600" b="1" dirty="0" err="1" smtClean="0">
                <a:solidFill>
                  <a:schemeClr val="bg1"/>
                </a:solidFill>
              </a:rPr>
              <a:t>Participation</a:t>
            </a:r>
            <a:r>
              <a:rPr lang="de-DE" sz="3600" b="1" dirty="0" smtClean="0">
                <a:solidFill>
                  <a:schemeClr val="bg1"/>
                </a:solidFill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</a:rPr>
              <a:t>for</a:t>
            </a:r>
            <a:r>
              <a:rPr lang="de-DE" sz="3600" b="1" dirty="0" smtClean="0">
                <a:solidFill>
                  <a:schemeClr val="bg1"/>
                </a:solidFill>
              </a:rPr>
              <a:t> a </a:t>
            </a:r>
            <a:r>
              <a:rPr lang="de-DE" sz="3600" b="1" dirty="0" err="1" smtClean="0">
                <a:solidFill>
                  <a:schemeClr val="bg1"/>
                </a:solidFill>
              </a:rPr>
              <a:t>sustainable</a:t>
            </a:r>
            <a:r>
              <a:rPr lang="de-DE" sz="3600" b="1" dirty="0" smtClean="0">
                <a:solidFill>
                  <a:schemeClr val="bg1"/>
                </a:solidFill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</a:rPr>
              <a:t>district</a:t>
            </a:r>
            <a:r>
              <a:rPr lang="de-DE" sz="3600" b="1" dirty="0" smtClean="0">
                <a:solidFill>
                  <a:schemeClr val="bg1"/>
                </a:solidFill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</a:rPr>
              <a:t>development</a:t>
            </a:r>
            <a:r>
              <a:rPr lang="de-DE" sz="3600" b="1" dirty="0">
                <a:solidFill>
                  <a:schemeClr val="bg1"/>
                </a:solidFill>
              </a:rPr>
              <a:t/>
            </a:r>
            <a:br>
              <a:rPr lang="de-DE" sz="3600" b="1" dirty="0">
                <a:solidFill>
                  <a:schemeClr val="bg1"/>
                </a:solidFill>
              </a:rPr>
            </a:br>
            <a:r>
              <a:rPr lang="de-DE" sz="2100" b="1" dirty="0" smtClean="0">
                <a:solidFill>
                  <a:schemeClr val="bg1"/>
                </a:solidFill>
              </a:rPr>
              <a:t>Andrea </a:t>
            </a:r>
            <a:r>
              <a:rPr lang="de-DE" sz="2100" b="1" dirty="0">
                <a:solidFill>
                  <a:schemeClr val="bg1"/>
                </a:solidFill>
              </a:rPr>
              <a:t>Binder-Zehetner</a:t>
            </a:r>
            <a:endParaRPr lang="de-AT" sz="2100" b="1" dirty="0">
              <a:solidFill>
                <a:schemeClr val="bg1"/>
              </a:solidFill>
            </a:endParaRPr>
          </a:p>
        </p:txBody>
      </p:sp>
      <p:sp>
        <p:nvSpPr>
          <p:cNvPr id="4" name="Rechteck 7"/>
          <p:cNvSpPr/>
          <p:nvPr/>
        </p:nvSpPr>
        <p:spPr>
          <a:xfrm>
            <a:off x="1495847" y="6391207"/>
            <a:ext cx="1540745" cy="30007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AT" sz="1350" dirty="0">
                <a:solidFill>
                  <a:srgbClr val="000000"/>
                </a:solidFill>
                <a:latin typeface="Calibri"/>
              </a:rPr>
              <a:t>©Daniel Dutkowski</a:t>
            </a:r>
          </a:p>
        </p:txBody>
      </p:sp>
      <p:pic>
        <p:nvPicPr>
          <p:cNvPr id="5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840" y="6054087"/>
            <a:ext cx="1234357" cy="6371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950" y="6054892"/>
            <a:ext cx="2056101" cy="6371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278" y="6054097"/>
            <a:ext cx="1186882" cy="6371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7704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781200"/>
            <a:ext cx="8763001" cy="832151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Agenda 21 participation </a:t>
            </a:r>
            <a:r>
              <a:rPr lang="de-AT" sz="36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framework</a:t>
            </a:r>
            <a:r>
              <a:rPr lang="de-AT" sz="36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embeddedness into policy making </a:t>
            </a:r>
            <a:r>
              <a:rPr lang="de-AT" sz="36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endParaRPr lang="de-AT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06438"/>
            <a:ext cx="8944155" cy="4270525"/>
          </a:xfrm>
        </p:spPr>
        <p:txBody>
          <a:bodyPr>
            <a:normAutofit fontScale="92500" lnSpcReduction="10000"/>
          </a:bodyPr>
          <a:lstStyle/>
          <a:p>
            <a:r>
              <a:rPr lang="de-AT" b="1" dirty="0" smtClean="0">
                <a:solidFill>
                  <a:srgbClr val="00B0F0"/>
                </a:solidFill>
              </a:rPr>
              <a:t>Target</a:t>
            </a:r>
            <a:r>
              <a:rPr lang="de-AT" dirty="0" smtClean="0">
                <a:solidFill>
                  <a:srgbClr val="00B0F0"/>
                </a:solidFill>
              </a:rPr>
              <a:t>: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Involve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all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citizens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in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the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sustainable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development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of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their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district,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bg2">
                    <a:lumMod val="25000"/>
                  </a:schemeClr>
                </a:solidFill>
              </a:rPr>
              <a:t>early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 participation: from the idea to implementation</a:t>
            </a:r>
            <a:endParaRPr lang="de-AT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de-AT" b="1" dirty="0" smtClean="0">
                <a:solidFill>
                  <a:srgbClr val="00B0F0"/>
                </a:solidFill>
              </a:rPr>
              <a:t>Area of Action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: District level = living environment of the citizens</a:t>
            </a:r>
          </a:p>
          <a:p>
            <a:r>
              <a:rPr lang="de-AT" b="1" dirty="0" smtClean="0">
                <a:solidFill>
                  <a:srgbClr val="00B0F0"/>
                </a:solidFill>
              </a:rPr>
              <a:t>Support structur</a:t>
            </a:r>
            <a:r>
              <a:rPr lang="de-AT" dirty="0" smtClean="0">
                <a:solidFill>
                  <a:srgbClr val="00B0F0"/>
                </a:solidFill>
              </a:rPr>
              <a:t>: 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Agenda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offices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at the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district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level &amp;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association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LA21Vienna: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coordination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, link to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city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level </a:t>
            </a:r>
          </a:p>
          <a:p>
            <a:r>
              <a:rPr lang="de-AT" b="1" dirty="0" smtClean="0">
                <a:solidFill>
                  <a:srgbClr val="00B0F0"/>
                </a:solidFill>
              </a:rPr>
              <a:t>Medium-term </a:t>
            </a:r>
            <a:r>
              <a:rPr lang="de-AT" b="1" dirty="0" err="1" smtClean="0">
                <a:solidFill>
                  <a:srgbClr val="00B0F0"/>
                </a:solidFill>
              </a:rPr>
              <a:t>duration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: 4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6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years</a:t>
            </a:r>
            <a:endParaRPr lang="de-AT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de-AT" b="1" dirty="0" smtClean="0">
                <a:solidFill>
                  <a:srgbClr val="00B0F0"/>
                </a:solidFill>
              </a:rPr>
              <a:t>Base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political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descisions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of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city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council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and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district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council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de-AT" b="1" dirty="0" err="1" smtClean="0">
                <a:solidFill>
                  <a:srgbClr val="00B0F0"/>
                </a:solidFill>
              </a:rPr>
              <a:t>Financiation</a:t>
            </a:r>
            <a:r>
              <a:rPr lang="de-AT" b="1" dirty="0" smtClean="0">
                <a:solidFill>
                  <a:srgbClr val="00B0F0"/>
                </a:solidFill>
              </a:rPr>
              <a:t>: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city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and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district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share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costs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of the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support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structur, 50 %:50% ,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district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pays</a:t>
            </a:r>
            <a:r>
              <a:rPr lang="de-AT" dirty="0" smtClean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de-AT" dirty="0" err="1" smtClean="0">
                <a:solidFill>
                  <a:schemeClr val="bg2">
                    <a:lumMod val="25000"/>
                  </a:schemeClr>
                </a:solidFill>
              </a:rPr>
              <a:t>projects</a:t>
            </a:r>
            <a:endParaRPr lang="de-AT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de-A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de-A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809" y="75515"/>
            <a:ext cx="126198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1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64" y="670639"/>
            <a:ext cx="1316140" cy="1316140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350540" y="3590732"/>
            <a:ext cx="6839052" cy="1091973"/>
          </a:xfrm>
          <a:prstGeom prst="roundRect">
            <a:avLst/>
          </a:prstGeom>
          <a:solidFill>
            <a:srgbClr val="36B9FA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Agenda Office Support: Communication design,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facilitation</a:t>
            </a:r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Mediation, organisational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support</a:t>
            </a:r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expert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knowledge</a:t>
            </a:r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public</a:t>
            </a:r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relations</a:t>
            </a:r>
            <a:r>
              <a:rPr lang="de-D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work</a:t>
            </a:r>
            <a:endParaRPr lang="de-AT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9" name="Gruppieren 98"/>
          <p:cNvGrpSpPr/>
          <p:nvPr/>
        </p:nvGrpSpPr>
        <p:grpSpPr>
          <a:xfrm>
            <a:off x="372031" y="313372"/>
            <a:ext cx="2427569" cy="663416"/>
            <a:chOff x="349916" y="300163"/>
            <a:chExt cx="2281141" cy="684647"/>
          </a:xfrm>
        </p:grpSpPr>
        <p:sp>
          <p:nvSpPr>
            <p:cNvPr id="11" name="Textfeld 10"/>
            <p:cNvSpPr txBox="1"/>
            <p:nvPr/>
          </p:nvSpPr>
          <p:spPr>
            <a:xfrm>
              <a:off x="1199072" y="605453"/>
              <a:ext cx="1431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Citizens</a:t>
              </a:r>
              <a:endParaRPr lang="de-AT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Wolkenförmige Legende 11"/>
            <p:cNvSpPr/>
            <p:nvPr/>
          </p:nvSpPr>
          <p:spPr>
            <a:xfrm rot="19867967">
              <a:off x="349916" y="300163"/>
              <a:ext cx="1099565" cy="684647"/>
            </a:xfrm>
            <a:prstGeom prst="cloudCallout">
              <a:avLst>
                <a:gd name="adj1" fmla="val 15603"/>
                <a:gd name="adj2" fmla="val 8546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 smtClean="0"/>
                <a:t>Ideas</a:t>
              </a:r>
              <a:endParaRPr lang="de-AT" dirty="0"/>
            </a:p>
          </p:txBody>
        </p:sp>
      </p:grpSp>
      <p:cxnSp>
        <p:nvCxnSpPr>
          <p:cNvPr id="18" name="Gerade Verbindung mit Pfeil 17"/>
          <p:cNvCxnSpPr/>
          <p:nvPr/>
        </p:nvCxnSpPr>
        <p:spPr>
          <a:xfrm>
            <a:off x="1765133" y="1801159"/>
            <a:ext cx="651021" cy="15050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4641257" y="293309"/>
            <a:ext cx="2426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District </a:t>
            </a:r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Counsellor</a:t>
            </a:r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district</a:t>
            </a:r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deputies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531093" y="2940342"/>
            <a:ext cx="3627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Citizens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spokesperson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projects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8" name="Gerade Verbindung mit Pfeil 37"/>
          <p:cNvCxnSpPr/>
          <p:nvPr/>
        </p:nvCxnSpPr>
        <p:spPr>
          <a:xfrm>
            <a:off x="3865986" y="1706511"/>
            <a:ext cx="7752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/>
          <p:cNvSpPr/>
          <p:nvPr/>
        </p:nvSpPr>
        <p:spPr>
          <a:xfrm>
            <a:off x="6760856" y="1337120"/>
            <a:ext cx="1347019" cy="92807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Project</a:t>
            </a:r>
          </a:p>
          <a:p>
            <a:pPr algn="ctr"/>
            <a:r>
              <a:rPr lang="de-AT" dirty="0" err="1" smtClean="0"/>
              <a:t>Develop-ment</a:t>
            </a:r>
            <a:endParaRPr lang="de-AT" dirty="0"/>
          </a:p>
        </p:txBody>
      </p:sp>
      <p:sp>
        <p:nvSpPr>
          <p:cNvPr id="43" name="Wolkenförmige Legende 42"/>
          <p:cNvSpPr/>
          <p:nvPr/>
        </p:nvSpPr>
        <p:spPr>
          <a:xfrm rot="18549975">
            <a:off x="3933773" y="259246"/>
            <a:ext cx="1063140" cy="674066"/>
          </a:xfrm>
          <a:prstGeom prst="cloudCallout">
            <a:avLst>
              <a:gd name="adj1" fmla="val -11469"/>
              <a:gd name="adj2" fmla="val 9097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Ideas</a:t>
            </a:r>
            <a:endParaRPr lang="de-AT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4727768" y="1078925"/>
            <a:ext cx="1872653" cy="1698362"/>
            <a:chOff x="5294568" y="1148439"/>
            <a:chExt cx="1872653" cy="1698362"/>
          </a:xfrm>
        </p:grpSpPr>
        <p:sp>
          <p:nvSpPr>
            <p:cNvPr id="22" name="Rad 21"/>
            <p:cNvSpPr/>
            <p:nvPr/>
          </p:nvSpPr>
          <p:spPr>
            <a:xfrm>
              <a:off x="5398045" y="1302904"/>
              <a:ext cx="1665699" cy="1543897"/>
            </a:xfrm>
            <a:prstGeom prst="don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>
                <a:solidFill>
                  <a:schemeClr val="tx1"/>
                </a:solidFill>
              </a:endParaRPr>
            </a:p>
          </p:txBody>
        </p:sp>
        <p:sp>
          <p:nvSpPr>
            <p:cNvPr id="23" name="Ellipse 22"/>
            <p:cNvSpPr/>
            <p:nvPr/>
          </p:nvSpPr>
          <p:spPr>
            <a:xfrm>
              <a:off x="6086189" y="1148439"/>
              <a:ext cx="327646" cy="29144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4" name="Ellipse 23"/>
            <p:cNvSpPr/>
            <p:nvPr/>
          </p:nvSpPr>
          <p:spPr>
            <a:xfrm>
              <a:off x="6629653" y="1302905"/>
              <a:ext cx="302852" cy="30049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5" name="Ellipse 24"/>
            <p:cNvSpPr/>
            <p:nvPr/>
          </p:nvSpPr>
          <p:spPr>
            <a:xfrm>
              <a:off x="6887082" y="1706512"/>
              <a:ext cx="280139" cy="28026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6" name="Ellipse 25"/>
            <p:cNvSpPr/>
            <p:nvPr/>
          </p:nvSpPr>
          <p:spPr>
            <a:xfrm>
              <a:off x="5584803" y="1302903"/>
              <a:ext cx="348279" cy="300491"/>
            </a:xfrm>
            <a:prstGeom prst="ellipse">
              <a:avLst/>
            </a:prstGeom>
            <a:solidFill>
              <a:srgbClr val="E848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7" name="Ellipse 26"/>
            <p:cNvSpPr/>
            <p:nvPr/>
          </p:nvSpPr>
          <p:spPr>
            <a:xfrm>
              <a:off x="5294568" y="1698360"/>
              <a:ext cx="328879" cy="2884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7" name="Textfeld 56"/>
            <p:cNvSpPr txBox="1"/>
            <p:nvPr/>
          </p:nvSpPr>
          <p:spPr>
            <a:xfrm>
              <a:off x="5910785" y="1856474"/>
              <a:ext cx="782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 smtClean="0"/>
                <a:t>STGr</a:t>
              </a:r>
              <a:r>
                <a:rPr lang="de-DE" dirty="0" smtClean="0"/>
                <a:t>.</a:t>
              </a:r>
              <a:endParaRPr lang="de-AT" dirty="0"/>
            </a:p>
          </p:txBody>
        </p:sp>
      </p:grpSp>
      <p:sp>
        <p:nvSpPr>
          <p:cNvPr id="64" name="Textfeld 63"/>
          <p:cNvSpPr txBox="1"/>
          <p:nvPr/>
        </p:nvSpPr>
        <p:spPr>
          <a:xfrm>
            <a:off x="8436969" y="4815644"/>
            <a:ext cx="159239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interim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Nach unten gekrümmter Pfeil 65"/>
          <p:cNvSpPr/>
          <p:nvPr/>
        </p:nvSpPr>
        <p:spPr>
          <a:xfrm>
            <a:off x="6325844" y="862120"/>
            <a:ext cx="1015587" cy="44879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68" name="Nach unten gekrümmter Pfeil 67"/>
          <p:cNvSpPr/>
          <p:nvPr/>
        </p:nvSpPr>
        <p:spPr>
          <a:xfrm rot="10800000">
            <a:off x="6278462" y="2355940"/>
            <a:ext cx="1016437" cy="46866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4709607" y="4815644"/>
            <a:ext cx="2833115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Decision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What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becomes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project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Counselling</a:t>
            </a:r>
            <a:endParaRPr lang="de-D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Recommendations</a:t>
            </a:r>
            <a:endParaRPr lang="de-D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Consent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principle</a:t>
            </a:r>
            <a:endParaRPr lang="de-D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" name="Abgerundete rechteckige Legende 111"/>
          <p:cNvSpPr/>
          <p:nvPr/>
        </p:nvSpPr>
        <p:spPr>
          <a:xfrm>
            <a:off x="224431" y="5106849"/>
            <a:ext cx="2252218" cy="1264250"/>
          </a:xfrm>
          <a:prstGeom prst="wedgeRoundRectCallout">
            <a:avLst>
              <a:gd name="adj1" fmla="val 74343"/>
              <a:gd name="adj2" fmla="val -15944"/>
              <a:gd name="adj3" fmla="val 16667"/>
            </a:avLst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/>
              <a:t>Embeddedness into </a:t>
            </a:r>
            <a:r>
              <a:rPr lang="de-AT" sz="2400" dirty="0" err="1" smtClean="0"/>
              <a:t>district</a:t>
            </a:r>
            <a:r>
              <a:rPr lang="de-AT" sz="2400" dirty="0" smtClean="0"/>
              <a:t> policy making  </a:t>
            </a:r>
            <a:endParaRPr lang="de-AT" sz="24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635" y="5491268"/>
            <a:ext cx="1461908" cy="754666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929" y="1221275"/>
            <a:ext cx="1597846" cy="1209037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8564017" y="330457"/>
            <a:ext cx="1661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District </a:t>
            </a:r>
            <a:r>
              <a:rPr lang="de-AT" dirty="0" err="1" smtClean="0"/>
              <a:t>Comission</a:t>
            </a:r>
            <a:endParaRPr lang="de-AT" dirty="0"/>
          </a:p>
        </p:txBody>
      </p:sp>
      <p:sp>
        <p:nvSpPr>
          <p:cNvPr id="30" name="Textfeld 29"/>
          <p:cNvSpPr txBox="1"/>
          <p:nvPr/>
        </p:nvSpPr>
        <p:spPr>
          <a:xfrm>
            <a:off x="10568989" y="273113"/>
            <a:ext cx="1242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District Council</a:t>
            </a:r>
            <a:endParaRPr lang="de-AT" dirty="0"/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40" y="1218033"/>
            <a:ext cx="1958889" cy="1305926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4820868" y="2310852"/>
            <a:ext cx="359695" cy="317019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44937" y="2551352"/>
            <a:ext cx="359695" cy="317019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56715" y="2549783"/>
            <a:ext cx="359695" cy="317019"/>
          </a:xfrm>
          <a:prstGeom prst="rect">
            <a:avLst/>
          </a:prstGeom>
        </p:spPr>
      </p:pic>
      <p:sp>
        <p:nvSpPr>
          <p:cNvPr id="51" name="Horizontaler Bildlauf 50"/>
          <p:cNvSpPr/>
          <p:nvPr/>
        </p:nvSpPr>
        <p:spPr>
          <a:xfrm>
            <a:off x="2365910" y="1403000"/>
            <a:ext cx="1391451" cy="898116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Project </a:t>
            </a:r>
            <a:r>
              <a:rPr lang="de-AT" dirty="0" err="1" smtClean="0"/>
              <a:t>proposal</a:t>
            </a:r>
            <a:endParaRPr lang="de-AT" dirty="0"/>
          </a:p>
        </p:txBody>
      </p:sp>
      <p:pic>
        <p:nvPicPr>
          <p:cNvPr id="59" name="Grafik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636862" y="2456522"/>
            <a:ext cx="1224403" cy="421020"/>
          </a:xfrm>
          <a:prstGeom prst="rect">
            <a:avLst/>
          </a:prstGeom>
        </p:spPr>
      </p:pic>
      <p:pic>
        <p:nvPicPr>
          <p:cNvPr id="60" name="Grafik 5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4958" y="862119"/>
            <a:ext cx="1151337" cy="437615"/>
          </a:xfrm>
          <a:prstGeom prst="rect">
            <a:avLst/>
          </a:prstGeom>
        </p:spPr>
      </p:pic>
      <p:sp>
        <p:nvSpPr>
          <p:cNvPr id="47" name="Textfeld 46"/>
          <p:cNvSpPr txBox="1"/>
          <p:nvPr/>
        </p:nvSpPr>
        <p:spPr>
          <a:xfrm>
            <a:off x="10625584" y="4815644"/>
            <a:ext cx="131716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 err="1" smtClean="0"/>
              <a:t>Decision</a:t>
            </a:r>
            <a:endParaRPr lang="de-AT" dirty="0"/>
          </a:p>
        </p:txBody>
      </p:sp>
      <p:cxnSp>
        <p:nvCxnSpPr>
          <p:cNvPr id="49" name="Gerade Verbindung mit Pfeil 48"/>
          <p:cNvCxnSpPr/>
          <p:nvPr/>
        </p:nvCxnSpPr>
        <p:spPr>
          <a:xfrm flipV="1">
            <a:off x="3911824" y="2378791"/>
            <a:ext cx="815944" cy="1046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24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3" grpId="0"/>
      <p:bldP spid="34" grpId="0"/>
      <p:bldP spid="39" grpId="0" animBg="1"/>
      <p:bldP spid="43" grpId="0" animBg="1"/>
      <p:bldP spid="64" grpId="0" animBg="1"/>
      <p:bldP spid="66" grpId="0" animBg="1"/>
      <p:bldP spid="68" grpId="0" animBg="1"/>
      <p:bldP spid="79" grpId="0" animBg="1"/>
      <p:bldP spid="112" grpId="0" animBg="1"/>
      <p:bldP spid="21" grpId="0"/>
      <p:bldP spid="30" grpId="0"/>
      <p:bldP spid="51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781200"/>
            <a:ext cx="8763001" cy="832151"/>
          </a:xfrm>
        </p:spPr>
        <p:txBody>
          <a:bodyPr>
            <a:normAutofit/>
          </a:bodyPr>
          <a:lstStyle/>
          <a:p>
            <a:r>
              <a:rPr lang="de-AT" sz="36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AT" sz="36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de-AT" sz="36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de-AT" sz="36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de-AT" sz="36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</a:t>
            </a:r>
            <a:r>
              <a:rPr lang="de-AT" sz="36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e-AT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838" y="1613352"/>
            <a:ext cx="10818962" cy="4563612"/>
          </a:xfrm>
        </p:spPr>
        <p:txBody>
          <a:bodyPr>
            <a:normAutofit fontScale="92500" lnSpcReduction="10000"/>
          </a:bodyPr>
          <a:lstStyle/>
          <a:p>
            <a:r>
              <a:rPr lang="de-A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of the </a:t>
            </a:r>
            <a:r>
              <a:rPr lang="de-AT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institutional</a:t>
            </a:r>
            <a:r>
              <a:rPr lang="de-A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network</a:t>
            </a:r>
            <a:r>
              <a:rPr lang="de-A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the </a:t>
            </a:r>
            <a:r>
              <a:rPr lang="de-AT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district</a:t>
            </a:r>
            <a:endParaRPr lang="de-A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de-AT" altLang="de-DE" dirty="0" err="1" smtClean="0"/>
              <a:t>eye</a:t>
            </a:r>
            <a:r>
              <a:rPr lang="de-AT" altLang="de-DE" dirty="0" smtClean="0"/>
              <a:t> –</a:t>
            </a:r>
            <a:r>
              <a:rPr lang="de-AT" altLang="de-DE" dirty="0" err="1" smtClean="0"/>
              <a:t>catching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action</a:t>
            </a:r>
            <a:r>
              <a:rPr lang="de-AT" altLang="de-DE" dirty="0" smtClean="0"/>
              <a:t> in the </a:t>
            </a:r>
            <a:r>
              <a:rPr lang="de-AT" altLang="de-DE" dirty="0" err="1" smtClean="0"/>
              <a:t>public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space</a:t>
            </a:r>
            <a:r>
              <a:rPr lang="de-AT" altLang="de-DE" dirty="0" smtClean="0"/>
              <a:t>, </a:t>
            </a:r>
          </a:p>
          <a:p>
            <a:pPr>
              <a:defRPr/>
            </a:pPr>
            <a:r>
              <a:rPr lang="de-AT" altLang="de-DE" dirty="0" smtClean="0"/>
              <a:t>Interviews, out </a:t>
            </a:r>
            <a:r>
              <a:rPr lang="de-AT" altLang="de-DE" dirty="0" err="1" smtClean="0"/>
              <a:t>reaching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work</a:t>
            </a:r>
            <a:r>
              <a:rPr lang="de-AT" altLang="de-DE" dirty="0" smtClean="0"/>
              <a:t> in </a:t>
            </a:r>
            <a:r>
              <a:rPr lang="de-AT" altLang="de-DE" dirty="0" err="1" smtClean="0"/>
              <a:t>parks</a:t>
            </a:r>
            <a:r>
              <a:rPr lang="de-AT" altLang="de-DE" dirty="0" smtClean="0"/>
              <a:t>, </a:t>
            </a:r>
            <a:r>
              <a:rPr lang="de-AT" altLang="de-DE" dirty="0" err="1" smtClean="0"/>
              <a:t>streets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and</a:t>
            </a:r>
            <a:r>
              <a:rPr lang="de-AT" altLang="de-DE" dirty="0" smtClean="0"/>
              <a:t> on</a:t>
            </a:r>
          </a:p>
          <a:p>
            <a:pPr marL="0" indent="0">
              <a:buNone/>
              <a:defRPr/>
            </a:pPr>
            <a:r>
              <a:rPr lang="de-AT" altLang="de-DE" dirty="0"/>
              <a:t> </a:t>
            </a:r>
            <a:r>
              <a:rPr lang="de-AT" altLang="de-DE" dirty="0" smtClean="0"/>
              <a:t>  </a:t>
            </a:r>
            <a:r>
              <a:rPr lang="de-AT" altLang="de-DE" dirty="0" err="1" smtClean="0"/>
              <a:t>places</a:t>
            </a:r>
            <a:endParaRPr lang="de-AT" altLang="de-DE" dirty="0" smtClean="0"/>
          </a:p>
          <a:p>
            <a:pPr>
              <a:defRPr/>
            </a:pPr>
            <a:r>
              <a:rPr lang="de-AT" altLang="de-DE" dirty="0" smtClean="0"/>
              <a:t>Random </a:t>
            </a:r>
            <a:r>
              <a:rPr lang="de-AT" altLang="de-DE" dirty="0" err="1" smtClean="0"/>
              <a:t>selection</a:t>
            </a:r>
            <a:r>
              <a:rPr lang="de-AT" altLang="de-DE" dirty="0" smtClean="0"/>
              <a:t> of citizens </a:t>
            </a:r>
            <a:r>
              <a:rPr lang="de-AT" altLang="de-DE" dirty="0" err="1" smtClean="0"/>
              <a:t>for</a:t>
            </a:r>
            <a:r>
              <a:rPr lang="de-AT" altLang="de-DE" dirty="0" smtClean="0"/>
              <a:t> citizens </a:t>
            </a:r>
            <a:r>
              <a:rPr lang="de-AT" altLang="de-DE" dirty="0" err="1" smtClean="0"/>
              <a:t>councils</a:t>
            </a:r>
            <a:endParaRPr lang="de-AT" altLang="de-DE" dirty="0" smtClean="0"/>
          </a:p>
          <a:p>
            <a:pPr>
              <a:defRPr/>
            </a:pPr>
            <a:r>
              <a:rPr lang="de-AT" altLang="de-DE" dirty="0" err="1" smtClean="0"/>
              <a:t>Ideas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competition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with</a:t>
            </a:r>
            <a:r>
              <a:rPr lang="de-AT" altLang="de-DE" dirty="0" smtClean="0"/>
              <a:t> a </a:t>
            </a:r>
            <a:r>
              <a:rPr lang="de-AT" altLang="de-DE" dirty="0" err="1" smtClean="0"/>
              <a:t>little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prize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money</a:t>
            </a:r>
            <a:endParaRPr lang="de-AT" altLang="de-DE" dirty="0" smtClean="0"/>
          </a:p>
          <a:p>
            <a:pPr>
              <a:defRPr/>
            </a:pPr>
            <a:r>
              <a:rPr lang="de-AT" altLang="de-DE" dirty="0" err="1" smtClean="0"/>
              <a:t>Combination</a:t>
            </a:r>
            <a:r>
              <a:rPr lang="de-AT" altLang="de-DE" dirty="0" smtClean="0"/>
              <a:t> of on the </a:t>
            </a:r>
            <a:r>
              <a:rPr lang="de-AT" altLang="de-DE" dirty="0" err="1" smtClean="0"/>
              <a:t>spot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action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with</a:t>
            </a:r>
            <a:r>
              <a:rPr lang="de-AT" altLang="de-DE" dirty="0" smtClean="0"/>
              <a:t> online</a:t>
            </a:r>
          </a:p>
          <a:p>
            <a:pPr marL="0" indent="0">
              <a:buNone/>
              <a:defRPr/>
            </a:pPr>
            <a:r>
              <a:rPr lang="de-AT" altLang="de-DE" dirty="0" smtClean="0"/>
              <a:t>   participation</a:t>
            </a:r>
          </a:p>
          <a:p>
            <a:pPr>
              <a:defRPr/>
            </a:pPr>
            <a:r>
              <a:rPr lang="de-AT" altLang="de-DE" dirty="0" smtClean="0"/>
              <a:t>Low </a:t>
            </a:r>
            <a:r>
              <a:rPr lang="de-AT" altLang="de-DE" dirty="0" err="1" smtClean="0"/>
              <a:t>treshold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action</a:t>
            </a:r>
            <a:r>
              <a:rPr lang="de-AT" altLang="de-DE" dirty="0" smtClean="0"/>
              <a:t> like </a:t>
            </a:r>
            <a:r>
              <a:rPr lang="de-AT" altLang="de-DE" dirty="0" err="1" smtClean="0"/>
              <a:t>walks</a:t>
            </a:r>
            <a:r>
              <a:rPr lang="de-AT" altLang="de-DE" dirty="0" smtClean="0"/>
              <a:t>, </a:t>
            </a:r>
            <a:r>
              <a:rPr lang="de-AT" altLang="de-DE" dirty="0" err="1" smtClean="0"/>
              <a:t>community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cooking</a:t>
            </a:r>
            <a:endParaRPr lang="de-AT" altLang="de-DE" dirty="0" smtClean="0"/>
          </a:p>
          <a:p>
            <a:pPr>
              <a:defRPr/>
            </a:pPr>
            <a:r>
              <a:rPr lang="de-AT" altLang="de-DE" dirty="0" smtClean="0"/>
              <a:t>Charette: open </a:t>
            </a:r>
            <a:r>
              <a:rPr lang="de-AT" altLang="de-DE" dirty="0" err="1" smtClean="0"/>
              <a:t>planning</a:t>
            </a:r>
            <a:r>
              <a:rPr lang="de-AT" altLang="de-DE" dirty="0" smtClean="0"/>
              <a:t> </a:t>
            </a:r>
            <a:r>
              <a:rPr lang="de-AT" altLang="de-DE" dirty="0" err="1" smtClean="0"/>
              <a:t>office</a:t>
            </a:r>
            <a:r>
              <a:rPr lang="de-AT" altLang="de-DE" dirty="0" smtClean="0"/>
              <a:t> on </a:t>
            </a:r>
            <a:r>
              <a:rPr lang="de-AT" altLang="de-DE" dirty="0" err="1" smtClean="0"/>
              <a:t>site</a:t>
            </a:r>
            <a:endParaRPr lang="de-AT" altLang="de-DE" dirty="0"/>
          </a:p>
          <a:p>
            <a:pPr marL="0" indent="0">
              <a:buNone/>
              <a:defRPr/>
            </a:pPr>
            <a:endParaRPr lang="de-AT" altLang="de-DE" dirty="0"/>
          </a:p>
          <a:p>
            <a:endParaRPr lang="de-A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de-A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de-A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809" y="75515"/>
            <a:ext cx="1261981" cy="112176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868" y="4103928"/>
            <a:ext cx="3472132" cy="275407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868" y="1309208"/>
            <a:ext cx="3472132" cy="268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9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Topics &amp; Projects </a:t>
            </a:r>
            <a:r>
              <a:rPr lang="de-AT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Alsergrund</a:t>
            </a:r>
            <a:endParaRPr lang="de-AT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07211" y="1448243"/>
            <a:ext cx="884189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 smtClean="0">
                <a:solidFill>
                  <a:srgbClr val="00B0F0"/>
                </a:solidFill>
              </a:rPr>
              <a:t>Public Space: </a:t>
            </a:r>
            <a:r>
              <a:rPr lang="de-AT" sz="2400" dirty="0" err="1" smtClean="0"/>
              <a:t>Barrier-free</a:t>
            </a:r>
            <a:r>
              <a:rPr lang="de-AT" sz="2400" dirty="0" smtClean="0"/>
              <a:t> </a:t>
            </a:r>
            <a:r>
              <a:rPr lang="de-AT" sz="2400" dirty="0" err="1" smtClean="0"/>
              <a:t>stairs</a:t>
            </a:r>
            <a:r>
              <a:rPr lang="de-AT" sz="2400" dirty="0" smtClean="0"/>
              <a:t>: </a:t>
            </a:r>
            <a:r>
              <a:rPr lang="de-AT" sz="2400" dirty="0" err="1" smtClean="0"/>
              <a:t>Thurnstiege</a:t>
            </a:r>
            <a:r>
              <a:rPr lang="de-AT" sz="2400" dirty="0" smtClean="0"/>
              <a:t> </a:t>
            </a:r>
            <a:r>
              <a:rPr lang="de-AT" sz="2400" b="1" dirty="0" smtClean="0">
                <a:solidFill>
                  <a:srgbClr val="00B0F0"/>
                </a:solidFill>
              </a:rPr>
              <a:t>/</a:t>
            </a:r>
            <a:r>
              <a:rPr lang="de-AT" sz="2400" dirty="0" err="1" smtClean="0"/>
              <a:t>Redesign</a:t>
            </a:r>
            <a:r>
              <a:rPr lang="de-AT" sz="2400" dirty="0" smtClean="0"/>
              <a:t> Berta </a:t>
            </a:r>
            <a:r>
              <a:rPr lang="de-AT" sz="2400" dirty="0" err="1" smtClean="0"/>
              <a:t>Löwi</a:t>
            </a:r>
            <a:r>
              <a:rPr lang="de-AT" sz="2400" dirty="0" smtClean="0"/>
              <a:t> Weg (</a:t>
            </a:r>
            <a:r>
              <a:rPr lang="de-AT" sz="2400" dirty="0" err="1" smtClean="0"/>
              <a:t>footpath</a:t>
            </a:r>
            <a:r>
              <a:rPr lang="de-AT" sz="2400" dirty="0" smtClean="0"/>
              <a:t>): </a:t>
            </a:r>
            <a:r>
              <a:rPr lang="de-AT" sz="2400" dirty="0" err="1" smtClean="0"/>
              <a:t>more</a:t>
            </a:r>
            <a:r>
              <a:rPr lang="de-AT" sz="2400" dirty="0" smtClean="0"/>
              <a:t> </a:t>
            </a:r>
            <a:r>
              <a:rPr lang="de-AT" sz="2400" dirty="0" err="1" smtClean="0"/>
              <a:t>attractive</a:t>
            </a:r>
            <a:r>
              <a:rPr lang="de-AT" sz="2400" dirty="0" smtClean="0"/>
              <a:t>, </a:t>
            </a:r>
            <a:r>
              <a:rPr lang="de-AT" sz="2400" dirty="0" err="1" smtClean="0"/>
              <a:t>more</a:t>
            </a:r>
            <a:r>
              <a:rPr lang="de-AT" sz="2400" dirty="0" smtClean="0"/>
              <a:t> </a:t>
            </a:r>
            <a:r>
              <a:rPr lang="de-AT" sz="2400" dirty="0" err="1" smtClean="0"/>
              <a:t>plants</a:t>
            </a:r>
            <a:r>
              <a:rPr lang="de-AT" sz="2400" dirty="0" smtClean="0"/>
              <a:t>, </a:t>
            </a:r>
            <a:r>
              <a:rPr lang="de-AT" sz="2400" dirty="0" err="1" smtClean="0"/>
              <a:t>raised</a:t>
            </a:r>
            <a:r>
              <a:rPr lang="de-AT" sz="2400" dirty="0" smtClean="0"/>
              <a:t> </a:t>
            </a:r>
            <a:r>
              <a:rPr lang="de-AT" sz="2400" dirty="0" err="1" smtClean="0"/>
              <a:t>beds</a:t>
            </a:r>
            <a:r>
              <a:rPr lang="de-AT" sz="2400" b="1" dirty="0" smtClean="0">
                <a:solidFill>
                  <a:srgbClr val="00B0F0"/>
                </a:solidFill>
              </a:rPr>
              <a:t>/</a:t>
            </a:r>
            <a:r>
              <a:rPr lang="de-AT" sz="2400" dirty="0" err="1" smtClean="0"/>
              <a:t>Redesign</a:t>
            </a:r>
            <a:r>
              <a:rPr lang="de-AT" sz="2400" dirty="0" smtClean="0"/>
              <a:t> </a:t>
            </a:r>
            <a:r>
              <a:rPr lang="de-AT" sz="2400" dirty="0" err="1" smtClean="0"/>
              <a:t>Alserbach</a:t>
            </a:r>
            <a:r>
              <a:rPr lang="de-AT" sz="2400" dirty="0" smtClean="0"/>
              <a:t> </a:t>
            </a:r>
            <a:r>
              <a:rPr lang="de-AT" sz="2400" dirty="0" err="1" smtClean="0"/>
              <a:t>street</a:t>
            </a:r>
            <a:r>
              <a:rPr lang="de-AT" sz="2400" dirty="0" smtClean="0"/>
              <a:t>: </a:t>
            </a:r>
            <a:r>
              <a:rPr lang="de-AT" sz="2400" dirty="0" err="1" smtClean="0"/>
              <a:t>new</a:t>
            </a:r>
            <a:r>
              <a:rPr lang="de-AT" sz="2400" dirty="0" smtClean="0"/>
              <a:t> </a:t>
            </a:r>
            <a:r>
              <a:rPr lang="de-AT" sz="2400" dirty="0" err="1" smtClean="0"/>
              <a:t>trees</a:t>
            </a:r>
            <a:r>
              <a:rPr lang="de-AT" sz="2400" dirty="0" smtClean="0"/>
              <a:t>, </a:t>
            </a:r>
            <a:r>
              <a:rPr lang="de-AT" sz="2400" dirty="0" err="1" smtClean="0"/>
              <a:t>enlargement</a:t>
            </a:r>
            <a:r>
              <a:rPr lang="de-AT" sz="2400" dirty="0" smtClean="0"/>
              <a:t> of the </a:t>
            </a:r>
            <a:r>
              <a:rPr lang="de-AT" sz="2400" dirty="0" err="1" smtClean="0"/>
              <a:t>pavement</a:t>
            </a:r>
            <a:r>
              <a:rPr lang="de-AT" sz="2400" dirty="0" smtClean="0"/>
              <a:t>, </a:t>
            </a:r>
            <a:r>
              <a:rPr lang="de-AT" sz="2400" dirty="0" err="1" smtClean="0"/>
              <a:t>new</a:t>
            </a:r>
            <a:r>
              <a:rPr lang="de-AT" sz="2400" dirty="0" smtClean="0"/>
              <a:t> </a:t>
            </a:r>
            <a:r>
              <a:rPr lang="de-AT" sz="2400" dirty="0" err="1" smtClean="0"/>
              <a:t>benches</a:t>
            </a:r>
            <a:r>
              <a:rPr lang="de-AT" sz="2400" dirty="0" smtClean="0"/>
              <a:t>, </a:t>
            </a:r>
            <a:r>
              <a:rPr lang="de-AT" sz="2400" dirty="0" err="1" smtClean="0"/>
              <a:t>chairs</a:t>
            </a:r>
            <a:r>
              <a:rPr lang="de-AT" sz="2400" b="1" dirty="0" smtClean="0">
                <a:solidFill>
                  <a:srgbClr val="00B0F0"/>
                </a:solidFill>
              </a:rPr>
              <a:t>/</a:t>
            </a:r>
            <a:r>
              <a:rPr lang="de-AT" sz="2400" dirty="0" smtClean="0"/>
              <a:t>Parklet „Holiday in Michelbeuern“</a:t>
            </a:r>
            <a:r>
              <a:rPr lang="de-AT" sz="2400" b="1" dirty="0" smtClean="0">
                <a:solidFill>
                  <a:srgbClr val="00B0F0"/>
                </a:solidFill>
              </a:rPr>
              <a:t>/</a:t>
            </a:r>
            <a:r>
              <a:rPr lang="de-AT" sz="2400" dirty="0" err="1" smtClean="0"/>
              <a:t>Map</a:t>
            </a:r>
            <a:r>
              <a:rPr lang="de-AT" sz="2400" dirty="0" smtClean="0"/>
              <a:t> of </a:t>
            </a:r>
            <a:r>
              <a:rPr lang="de-AT" sz="2400" dirty="0" err="1" smtClean="0"/>
              <a:t>quite</a:t>
            </a:r>
            <a:r>
              <a:rPr lang="de-AT" sz="2400" dirty="0" smtClean="0"/>
              <a:t> </a:t>
            </a:r>
            <a:r>
              <a:rPr lang="de-AT" sz="2400" dirty="0" err="1" smtClean="0"/>
              <a:t>places</a:t>
            </a:r>
            <a:r>
              <a:rPr lang="de-AT" sz="2400" dirty="0" smtClean="0"/>
              <a:t> in the </a:t>
            </a:r>
            <a:r>
              <a:rPr lang="de-AT" sz="2400" dirty="0" err="1" smtClean="0"/>
              <a:t>district</a:t>
            </a:r>
            <a:r>
              <a:rPr lang="de-AT" sz="2400" dirty="0" smtClean="0"/>
              <a:t>, </a:t>
            </a:r>
            <a:r>
              <a:rPr lang="de-AT" sz="2400" dirty="0" err="1" smtClean="0"/>
              <a:t>measures</a:t>
            </a:r>
            <a:r>
              <a:rPr lang="de-AT" sz="2400" dirty="0" smtClean="0"/>
              <a:t> of </a:t>
            </a:r>
            <a:r>
              <a:rPr lang="de-AT" sz="2400" dirty="0" err="1" smtClean="0"/>
              <a:t>noise</a:t>
            </a:r>
            <a:r>
              <a:rPr lang="de-AT" sz="2400" dirty="0" smtClean="0"/>
              <a:t> </a:t>
            </a:r>
            <a:r>
              <a:rPr lang="de-AT" sz="2400" dirty="0" err="1" smtClean="0"/>
              <a:t>reduction</a:t>
            </a:r>
            <a:r>
              <a:rPr lang="de-AT" sz="2400" dirty="0" smtClean="0"/>
              <a:t> </a:t>
            </a:r>
            <a:r>
              <a:rPr lang="de-AT" sz="2400" b="1" dirty="0" smtClean="0">
                <a:solidFill>
                  <a:srgbClr val="00B0F0"/>
                </a:solidFill>
              </a:rPr>
              <a:t>/</a:t>
            </a:r>
            <a:r>
              <a:rPr lang="de-AT" sz="2400" dirty="0" err="1" smtClean="0"/>
              <a:t>Skaterpark</a:t>
            </a:r>
            <a:r>
              <a:rPr lang="de-AT" sz="2400" dirty="0" smtClean="0"/>
              <a:t> 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rgbClr val="00B0F0"/>
                </a:solidFill>
              </a:rPr>
              <a:t>Mobility: </a:t>
            </a:r>
            <a:r>
              <a:rPr lang="de-AT" sz="2400" dirty="0" err="1" smtClean="0"/>
              <a:t>first</a:t>
            </a:r>
            <a:r>
              <a:rPr lang="de-AT" sz="2400" dirty="0" smtClean="0"/>
              <a:t> idea </a:t>
            </a:r>
            <a:r>
              <a:rPr lang="de-AT" sz="2400" dirty="0" err="1" smtClean="0"/>
              <a:t>for</a:t>
            </a:r>
            <a:r>
              <a:rPr lang="de-AT" sz="2400" dirty="0" smtClean="0"/>
              <a:t> a </a:t>
            </a:r>
            <a:r>
              <a:rPr lang="de-AT" sz="2400" dirty="0" err="1" smtClean="0"/>
              <a:t>rental</a:t>
            </a:r>
            <a:r>
              <a:rPr lang="de-AT" sz="2400" dirty="0" smtClean="0"/>
              <a:t> bike </a:t>
            </a:r>
            <a:r>
              <a:rPr lang="de-AT" sz="2400" dirty="0" err="1" smtClean="0"/>
              <a:t>system</a:t>
            </a:r>
            <a:endParaRPr lang="de-A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 err="1" smtClean="0">
                <a:solidFill>
                  <a:srgbClr val="00B0F0"/>
                </a:solidFill>
              </a:rPr>
              <a:t>Climate</a:t>
            </a:r>
            <a:r>
              <a:rPr lang="de-AT" sz="2400" b="1" dirty="0" smtClean="0">
                <a:solidFill>
                  <a:srgbClr val="00B0F0"/>
                </a:solidFill>
              </a:rPr>
              <a:t> </a:t>
            </a:r>
            <a:r>
              <a:rPr lang="de-AT" sz="2400" b="1" dirty="0" err="1" smtClean="0">
                <a:solidFill>
                  <a:srgbClr val="00B0F0"/>
                </a:solidFill>
              </a:rPr>
              <a:t>change</a:t>
            </a:r>
            <a:r>
              <a:rPr lang="de-AT" sz="2400" b="1" dirty="0" smtClean="0">
                <a:solidFill>
                  <a:srgbClr val="00B0F0"/>
                </a:solidFill>
              </a:rPr>
              <a:t> </a:t>
            </a:r>
            <a:r>
              <a:rPr lang="de-AT" sz="2400" b="1" dirty="0" err="1" smtClean="0">
                <a:solidFill>
                  <a:srgbClr val="00B0F0"/>
                </a:solidFill>
              </a:rPr>
              <a:t>adaption</a:t>
            </a:r>
            <a:r>
              <a:rPr lang="de-AT" sz="2400" b="1" dirty="0" smtClean="0">
                <a:solidFill>
                  <a:srgbClr val="00B0F0"/>
                </a:solidFill>
              </a:rPr>
              <a:t>: </a:t>
            </a:r>
            <a:r>
              <a:rPr lang="de-AT" sz="2400" dirty="0" err="1" smtClean="0"/>
              <a:t>Citizen</a:t>
            </a:r>
            <a:r>
              <a:rPr lang="de-AT" sz="2400" dirty="0" smtClean="0"/>
              <a:t> </a:t>
            </a:r>
            <a:r>
              <a:rPr lang="de-AT" sz="2400" dirty="0" err="1"/>
              <a:t>council</a:t>
            </a:r>
            <a:r>
              <a:rPr lang="de-AT" sz="2400" dirty="0"/>
              <a:t> to </a:t>
            </a:r>
            <a:r>
              <a:rPr lang="de-AT" sz="2400" dirty="0" err="1"/>
              <a:t>collect</a:t>
            </a:r>
            <a:r>
              <a:rPr lang="de-AT" sz="2400" dirty="0"/>
              <a:t> </a:t>
            </a:r>
            <a:r>
              <a:rPr lang="de-AT" sz="2400" dirty="0" err="1"/>
              <a:t>ideas</a:t>
            </a:r>
            <a:r>
              <a:rPr lang="de-AT" sz="2400" dirty="0"/>
              <a:t> </a:t>
            </a:r>
            <a:endParaRPr lang="de-A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 smtClean="0">
                <a:solidFill>
                  <a:srgbClr val="00B0F0"/>
                </a:solidFill>
              </a:rPr>
              <a:t>Generation Dialog: </a:t>
            </a:r>
            <a:r>
              <a:rPr lang="de-AT" sz="2400" dirty="0"/>
              <a:t>Readings, </a:t>
            </a:r>
            <a:r>
              <a:rPr lang="de-AT" sz="2400" dirty="0" smtClean="0"/>
              <a:t>Video, </a:t>
            </a:r>
            <a:r>
              <a:rPr lang="de-AT" sz="2400" dirty="0" err="1" smtClean="0"/>
              <a:t>Exhibitions</a:t>
            </a:r>
            <a:endParaRPr lang="de-A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rgbClr val="00B0F0"/>
                </a:solidFill>
              </a:rPr>
              <a:t>Integration: </a:t>
            </a:r>
            <a:r>
              <a:rPr lang="de-AT" sz="2400" dirty="0"/>
              <a:t>Language </a:t>
            </a:r>
            <a:r>
              <a:rPr lang="de-AT" sz="2400" dirty="0" smtClean="0"/>
              <a:t>Café to </a:t>
            </a:r>
            <a:r>
              <a:rPr lang="de-AT" sz="2400" dirty="0" err="1" smtClean="0"/>
              <a:t>practise</a:t>
            </a:r>
            <a:r>
              <a:rPr lang="de-AT" sz="2400" dirty="0" smtClean="0"/>
              <a:t> </a:t>
            </a:r>
            <a:r>
              <a:rPr lang="de-AT" sz="2400" dirty="0" err="1" smtClean="0"/>
              <a:t>german</a:t>
            </a:r>
            <a:endParaRPr lang="de-A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 smtClean="0">
                <a:solidFill>
                  <a:srgbClr val="00B0F0"/>
                </a:solidFill>
              </a:rPr>
              <a:t>Fair Trade: </a:t>
            </a:r>
            <a:r>
              <a:rPr lang="de-AT" sz="2400" dirty="0"/>
              <a:t>Shopping </a:t>
            </a:r>
            <a:r>
              <a:rPr lang="de-AT" sz="2400" dirty="0" err="1"/>
              <a:t>guide</a:t>
            </a:r>
            <a:endParaRPr lang="de-A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b="1" dirty="0" err="1" smtClean="0">
                <a:solidFill>
                  <a:srgbClr val="00B0F0"/>
                </a:solidFill>
              </a:rPr>
              <a:t>Commemoration</a:t>
            </a:r>
            <a:r>
              <a:rPr lang="de-AT" sz="2400" b="1" dirty="0" smtClean="0">
                <a:solidFill>
                  <a:srgbClr val="00B0F0"/>
                </a:solidFill>
              </a:rPr>
              <a:t> of the </a:t>
            </a:r>
            <a:r>
              <a:rPr lang="de-AT" sz="2400" b="1" dirty="0" err="1" smtClean="0">
                <a:solidFill>
                  <a:srgbClr val="00B0F0"/>
                </a:solidFill>
              </a:rPr>
              <a:t>expulsion</a:t>
            </a:r>
            <a:r>
              <a:rPr lang="de-AT" sz="2400" b="1" dirty="0" smtClean="0">
                <a:solidFill>
                  <a:srgbClr val="00B0F0"/>
                </a:solidFill>
              </a:rPr>
              <a:t> of Jews : </a:t>
            </a:r>
            <a:r>
              <a:rPr lang="de-AT" sz="2400" dirty="0"/>
              <a:t>Installation of different </a:t>
            </a:r>
            <a:r>
              <a:rPr lang="de-AT" sz="2400" dirty="0" err="1"/>
              <a:t>commemoration</a:t>
            </a:r>
            <a:r>
              <a:rPr lang="de-AT" sz="2400" dirty="0"/>
              <a:t> </a:t>
            </a:r>
            <a:r>
              <a:rPr lang="de-AT" sz="2400" dirty="0" err="1"/>
              <a:t>symbols</a:t>
            </a:r>
            <a:endParaRPr lang="de-AT" sz="2400" dirty="0"/>
          </a:p>
          <a:p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02" y="2595376"/>
            <a:ext cx="3039198" cy="2091620"/>
          </a:xfrm>
          <a:prstGeom prst="rect">
            <a:avLst/>
          </a:prstGeom>
        </p:spPr>
      </p:pic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02" y="569244"/>
            <a:ext cx="3039198" cy="2026132"/>
          </a:xfr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621508"/>
            <a:ext cx="3067580" cy="217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577975" y="2924176"/>
            <a:ext cx="9036050" cy="3356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fr-FR" altLang="de-DE" sz="3200" b="1" dirty="0" err="1" smtClean="0">
                <a:solidFill>
                  <a:srgbClr val="07B0FF"/>
                </a:solidFill>
                <a:latin typeface="Tahoma" panose="020B0604030504040204" pitchFamily="34" charset="0"/>
              </a:rPr>
              <a:t>Thank</a:t>
            </a:r>
            <a:r>
              <a:rPr lang="fr-FR" altLang="de-DE" sz="3200" b="1" dirty="0" smtClean="0">
                <a:solidFill>
                  <a:srgbClr val="07B0FF"/>
                </a:solidFill>
                <a:latin typeface="Tahoma" panose="020B0604030504040204" pitchFamily="34" charset="0"/>
              </a:rPr>
              <a:t> </a:t>
            </a:r>
            <a:r>
              <a:rPr lang="fr-FR" altLang="de-DE" sz="3200" b="1" dirty="0" err="1" smtClean="0">
                <a:solidFill>
                  <a:srgbClr val="07B0FF"/>
                </a:solidFill>
                <a:latin typeface="Tahoma" panose="020B0604030504040204" pitchFamily="34" charset="0"/>
              </a:rPr>
              <a:t>you</a:t>
            </a:r>
            <a:r>
              <a:rPr lang="fr-FR" altLang="de-DE" sz="3200" b="1" dirty="0" smtClean="0">
                <a:solidFill>
                  <a:srgbClr val="07B0FF"/>
                </a:solidFill>
                <a:latin typeface="Tahoma" panose="020B0604030504040204" pitchFamily="34" charset="0"/>
              </a:rPr>
              <a:t> for </a:t>
            </a:r>
            <a:r>
              <a:rPr lang="fr-FR" altLang="de-DE" sz="3200" b="1" dirty="0" err="1" smtClean="0">
                <a:solidFill>
                  <a:srgbClr val="07B0FF"/>
                </a:solidFill>
                <a:latin typeface="Tahoma" panose="020B0604030504040204" pitchFamily="34" charset="0"/>
              </a:rPr>
              <a:t>your</a:t>
            </a:r>
            <a:r>
              <a:rPr lang="fr-FR" altLang="de-DE" sz="3200" b="1" dirty="0" smtClean="0">
                <a:solidFill>
                  <a:srgbClr val="07B0FF"/>
                </a:solidFill>
                <a:latin typeface="Tahoma" panose="020B0604030504040204" pitchFamily="34" charset="0"/>
              </a:rPr>
              <a:t> attention</a:t>
            </a:r>
            <a:r>
              <a:rPr lang="fr-FR" altLang="de-DE" sz="3200" b="1" dirty="0">
                <a:solidFill>
                  <a:srgbClr val="07B0FF"/>
                </a:solidFill>
                <a:latin typeface="Tahoma" panose="020B0604030504040204" pitchFamily="34" charset="0"/>
              </a:rPr>
              <a:t> !</a:t>
            </a:r>
          </a:p>
          <a:p>
            <a:pPr algn="ctr" eaLnBrk="1" hangingPunct="1">
              <a:buClrTx/>
              <a:buFontTx/>
              <a:buNone/>
              <a:defRPr/>
            </a:pPr>
            <a:endParaRPr lang="fr-FR" altLang="de-DE" sz="2000" b="1" dirty="0">
              <a:solidFill>
                <a:srgbClr val="47B0FF"/>
              </a:solidFill>
              <a:latin typeface="Tahoma" panose="020B0604030504040204" pitchFamily="34" charset="0"/>
            </a:endParaRPr>
          </a:p>
          <a:p>
            <a:pPr algn="ctr" eaLnBrk="1" hangingPunct="1">
              <a:buClrTx/>
              <a:buFontTx/>
              <a:buNone/>
              <a:defRPr/>
            </a:pPr>
            <a:endParaRPr lang="fr-FR" altLang="de-DE" sz="2000" b="1" dirty="0">
              <a:solidFill>
                <a:srgbClr val="47B0FF"/>
              </a:solidFill>
              <a:latin typeface="Tahoma" panose="020B0604030504040204" pitchFamily="34" charset="0"/>
            </a:endParaRPr>
          </a:p>
          <a:p>
            <a:pPr algn="ctr" eaLnBrk="1" hangingPunct="1">
              <a:buClrTx/>
              <a:buFontTx/>
              <a:buNone/>
              <a:defRPr/>
            </a:pPr>
            <a:r>
              <a:rPr lang="fr-FR" altLang="de-DE" sz="2000" b="1" dirty="0" err="1">
                <a:solidFill>
                  <a:srgbClr val="000000"/>
                </a:solidFill>
                <a:cs typeface="Calibri" panose="020F0502020204030204" pitchFamily="34" charset="0"/>
              </a:rPr>
              <a:t>Verein</a:t>
            </a:r>
            <a:r>
              <a:rPr lang="fr-FR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fr-FR" altLang="de-DE" sz="2000" b="1" dirty="0" err="1">
                <a:solidFill>
                  <a:srgbClr val="000000"/>
                </a:solidFill>
                <a:cs typeface="Calibri" panose="020F0502020204030204" pitchFamily="34" charset="0"/>
              </a:rPr>
              <a:t>Lokale</a:t>
            </a:r>
            <a:r>
              <a:rPr lang="fr-FR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 Agenda 21 in Wien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de-DE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Grüngasse 9/5, A-1050 Wien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fr-FR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T +43 1 5858040-10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de-DE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F +43 1 5858040-13</a:t>
            </a:r>
          </a:p>
          <a:p>
            <a:pPr algn="ctr" eaLnBrk="1" hangingPunct="1">
              <a:buClrTx/>
              <a:buFontTx/>
              <a:buNone/>
              <a:defRPr/>
            </a:pPr>
            <a:endParaRPr lang="de-DE" altLang="de-DE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ctr" eaLnBrk="1" hangingPunct="1">
              <a:buClrTx/>
              <a:buFontTx/>
              <a:buNone/>
              <a:defRPr/>
            </a:pPr>
            <a:r>
              <a:rPr lang="de-DE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office@la21wien.at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fr-FR" altLang="de-DE" sz="2000" b="1" dirty="0">
                <a:solidFill>
                  <a:srgbClr val="000000"/>
                </a:solidFill>
                <a:cs typeface="Calibri" panose="020F0502020204030204" pitchFamily="34" charset="0"/>
              </a:rPr>
              <a:t>www.la21wien.at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524000" y="3284539"/>
            <a:ext cx="9144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AT" altLang="de-DE"/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692151"/>
            <a:ext cx="306070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0978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Custom</PresentationFormat>
  <Paragraphs>59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Local Agenda 21 in Vienna Participation for a sustainable district development Andrea Binder-Zehetner</vt:lpstr>
      <vt:lpstr>Local Agenda 21 participation framework – embeddedness into policy making process</vt:lpstr>
      <vt:lpstr>PowerPoint Presentation</vt:lpstr>
      <vt:lpstr>How to target the public?</vt:lpstr>
      <vt:lpstr>Topics &amp; Projects Alsergrund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</dc:creator>
  <cp:lastModifiedBy>Selma Ahatovic-Lihic</cp:lastModifiedBy>
  <cp:revision>38</cp:revision>
  <dcterms:created xsi:type="dcterms:W3CDTF">2018-06-08T12:23:18Z</dcterms:created>
  <dcterms:modified xsi:type="dcterms:W3CDTF">2018-07-11T07:59:44Z</dcterms:modified>
</cp:coreProperties>
</file>